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</p:sldIdLst>
  <p:sldSz cy="5143500" cx="9144000"/>
  <p:notesSz cx="6858000" cy="9144000"/>
  <p:embeddedFontLst>
    <p:embeddedFont>
      <p:font typeface="Roboto Slab"/>
      <p:regular r:id="rId93"/>
      <p:bold r:id="rId94"/>
    </p:embeddedFont>
    <p:embeddedFont>
      <p:font typeface="Roboto"/>
      <p:regular r:id="rId95"/>
      <p:bold r:id="rId96"/>
      <p:italic r:id="rId97"/>
      <p:boldItalic r:id="rId9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2280248-98D0-4D73-BC66-7ECD07D6869E}">
  <a:tblStyle styleId="{82280248-98D0-4D73-BC66-7ECD07D6869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Roboto-regular.fntdata"/><Relationship Id="rId94" Type="http://schemas.openxmlformats.org/officeDocument/2006/relationships/font" Target="fonts/RobotoSlab-bold.fntdata"/><Relationship Id="rId97" Type="http://schemas.openxmlformats.org/officeDocument/2006/relationships/font" Target="fonts/Roboto-italic.fntdata"/><Relationship Id="rId96" Type="http://schemas.openxmlformats.org/officeDocument/2006/relationships/font" Target="fonts/Robot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98" Type="http://schemas.openxmlformats.org/officeDocument/2006/relationships/font" Target="fonts/Robo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font" Target="fonts/RobotoSlab-regular.fntdata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7b49521a1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7b49521a1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7b49521a16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7b49521a16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7b49521a16_1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7b49521a16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7b49521a16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7b49521a16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7b49521a16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7b49521a1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7b49521a16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7b49521a16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7b49521a16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7b49521a16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7b49521a16_1_1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7b49521a16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7b49521a16_1_1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7b49521a16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7b49521a16_1_1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7b49521a16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7b49521a1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7b49521a1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7b49521a16_1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7b49521a16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7b49521a16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7b49521a16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7b49521a16_1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7b49521a16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7b49521a16_1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7b49521a16_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7b49521a16_1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7b49521a16_1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7b49521a16_1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7b49521a16_1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7b49521a16_1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7b49521a16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7b49521a16_1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7b49521a16_1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7b49521a16_1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7b49521a16_1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3923d22f3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3923d22f3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7b49521a16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7b49521a16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7b49521a16_1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7b49521a16_1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42587fb51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42587fb51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942c344dfd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942c344dfd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942c344dfd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942c344dfd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942c344dfd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942c344dfd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942c344dfd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942c344dfd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942c344dfd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942c344dfd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942c344dfd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942c344dfd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942c344dfd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942c344dfd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942c344dfd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942c344dfd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7b49521a16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7b49521a16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942c344dfd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942c344dfd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942c344dfd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942c344dfd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942c344dfd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942c344dfd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942c344dfd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942c344dfd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42587fb51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42587fb51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42587fb51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42587fb51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3923d22f3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3923d22f3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3923d22f3f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3923d22f3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42587fb518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42587fb518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42587fb518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42587fb518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7b49521a16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7b49521a16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42587fb518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42587fb518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42587fb518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42587fb518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42587fb518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42587fb518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42587fb518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42587fb518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3923d22f3f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3923d22f3f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42587fb518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42587fb518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3923d22f3f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3923d22f3f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3923d22f3f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3923d22f3f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3923d22f3f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3923d22f3f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3923d22f3f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3923d22f3f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7b49521a16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7b49521a16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42587fb518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42587fb518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42587fb51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42587fb51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7b49521a16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7b49521a16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7b49521a16_1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7b49521a16_1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7b49521a16_1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7b49521a16_1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7b49521a16_1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7b49521a16_1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7b49521a16_1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7b49521a16_1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7b49521a16_1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7b49521a16_1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7b49521a16_1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7b49521a16_1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7b49521a16_1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7b49521a16_1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7b49521a1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7b49521a1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7b49521a16_1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7b49521a16_1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7b49521a16_1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7b49521a16_1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7b49521a16_1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7b49521a16_1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7b49521a16_1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7b49521a16_1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422f98ed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422f98ed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422f98ede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422f98ede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422f98ede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422f98ede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422f98ede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422f98ede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422f98ede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422f98ede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422f98ede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422f98ede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7b49521a16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7b49521a1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422f98ede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422f98ede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422f98ede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422f98ede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422f98ede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422f98ede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42587fb518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242587fb518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42587fb518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42587fb518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422f98ede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2422f98ede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42587fb518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242587fb518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7b49521a16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7b49521a16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en.wikipedia.org/wiki/XML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material.angular.io/guide/getting-started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3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8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41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s://www.linkedin.com/in/tpalanii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Stack Development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26827" y="35850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Palanisamy Thangamuthu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Popular Stacks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0" name="Google Shape;120;p22"/>
          <p:cNvSpPr/>
          <p:nvPr/>
        </p:nvSpPr>
        <p:spPr>
          <a:xfrm>
            <a:off x="921125" y="2078250"/>
            <a:ext cx="5632800" cy="37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b="1" lang="en">
                <a:solidFill>
                  <a:schemeClr val="lt1"/>
                </a:solidFill>
              </a:rPr>
              <a:t>MERN Stack: MongoDB, Express, ReactJS and Node.js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b="1" lang="en">
                <a:solidFill>
                  <a:schemeClr val="lt1"/>
                </a:solidFill>
              </a:rPr>
              <a:t>MEAN Stack</a:t>
            </a:r>
            <a:r>
              <a:rPr lang="en">
                <a:solidFill>
                  <a:schemeClr val="lt1"/>
                </a:solidFill>
              </a:rPr>
              <a:t>: MongoDB, Express, AngularJS &amp; Node.js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b="1" lang="en">
                <a:solidFill>
                  <a:schemeClr val="lt1"/>
                </a:solidFill>
              </a:rPr>
              <a:t>Django Stack</a:t>
            </a:r>
            <a:r>
              <a:rPr lang="en">
                <a:solidFill>
                  <a:schemeClr val="lt1"/>
                </a:solidFill>
              </a:rPr>
              <a:t>: Django, python and MySQL as Database.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b="1" lang="en">
                <a:solidFill>
                  <a:schemeClr val="lt1"/>
                </a:solidFill>
              </a:rPr>
              <a:t>Rails or Ruby on Rails</a:t>
            </a:r>
            <a:r>
              <a:rPr lang="en">
                <a:solidFill>
                  <a:schemeClr val="lt1"/>
                </a:solidFill>
              </a:rPr>
              <a:t>: Uses Ruby, PHP and MySQL.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b="1" lang="en">
                <a:solidFill>
                  <a:schemeClr val="lt1"/>
                </a:solidFill>
              </a:rPr>
              <a:t>LAMP Stack</a:t>
            </a:r>
            <a:r>
              <a:rPr lang="en">
                <a:solidFill>
                  <a:schemeClr val="lt1"/>
                </a:solidFill>
              </a:rPr>
              <a:t>: Linux, Apache, MySQL and PHP.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 Technologies</a:t>
            </a:r>
            <a:endParaRPr/>
          </a:p>
        </p:txBody>
      </p:sp>
      <p:sp>
        <p:nvSpPr>
          <p:cNvPr id="127" name="Google Shape;127;p23"/>
          <p:cNvSpPr txBox="1"/>
          <p:nvPr>
            <p:ph idx="1" type="subTitle"/>
          </p:nvPr>
        </p:nvSpPr>
        <p:spPr>
          <a:xfrm>
            <a:off x="1626827" y="35850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HTML, CSS, Angular &amp; Angular Material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220125" y="122425"/>
            <a:ext cx="6430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133" name="Google Shape;133;p24"/>
          <p:cNvSpPr txBox="1"/>
          <p:nvPr/>
        </p:nvSpPr>
        <p:spPr>
          <a:xfrm>
            <a:off x="6423475" y="376200"/>
            <a:ext cx="2535900" cy="2169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&lt;html&gt;</a:t>
            </a:r>
            <a:endParaRPr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&lt;head&gt;</a:t>
            </a:r>
            <a:endParaRPr>
              <a:solidFill>
                <a:srgbClr val="D5A6B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	&lt;/head&gt;</a:t>
            </a:r>
            <a:endParaRPr>
              <a:solidFill>
                <a:srgbClr val="D5A6B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&lt;body&gt;</a:t>
            </a:r>
            <a:endParaRPr>
              <a:solidFill>
                <a:srgbClr val="9FC5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">
                <a:solidFill>
                  <a:srgbClr val="A2C4C9"/>
                </a:solidFill>
                <a:latin typeface="Consolas"/>
                <a:ea typeface="Consolas"/>
                <a:cs typeface="Consolas"/>
                <a:sym typeface="Consolas"/>
              </a:rPr>
              <a:t>&lt;div&gt;</a:t>
            </a:r>
            <a:endParaRPr>
              <a:solidFill>
                <a:srgbClr val="A2C4C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&lt;p&gt;</a:t>
            </a:r>
            <a:r>
              <a:rPr lang="en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Hi</a:t>
            </a:r>
            <a:r>
              <a:rPr lang="en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&lt;/p&gt;</a:t>
            </a:r>
            <a:endParaRPr>
              <a:solidFill>
                <a:srgbClr val="93C4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">
                <a:solidFill>
                  <a:srgbClr val="A2C4C9"/>
                </a:solidFill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>
              <a:solidFill>
                <a:srgbClr val="A2C4C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>
              <a:solidFill>
                <a:srgbClr val="9FC5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HTML means </a:t>
            </a:r>
            <a:r>
              <a:rPr b="1" lang="en">
                <a:solidFill>
                  <a:schemeClr val="lt1"/>
                </a:solidFill>
              </a:rPr>
              <a:t>H</a:t>
            </a:r>
            <a:r>
              <a:rPr lang="en">
                <a:solidFill>
                  <a:schemeClr val="lt1"/>
                </a:solidFill>
              </a:rPr>
              <a:t>yper </a:t>
            </a:r>
            <a:r>
              <a:rPr b="1" lang="en">
                <a:solidFill>
                  <a:schemeClr val="lt1"/>
                </a:solidFill>
              </a:rPr>
              <a:t>T</a:t>
            </a:r>
            <a:r>
              <a:rPr lang="en">
                <a:solidFill>
                  <a:schemeClr val="lt1"/>
                </a:solidFill>
              </a:rPr>
              <a:t>ext </a:t>
            </a:r>
            <a:r>
              <a:rPr b="1" lang="en">
                <a:solidFill>
                  <a:schemeClr val="lt1"/>
                </a:solidFill>
              </a:rPr>
              <a:t>M</a:t>
            </a:r>
            <a:r>
              <a:rPr lang="en">
                <a:solidFill>
                  <a:schemeClr val="lt1"/>
                </a:solidFill>
              </a:rPr>
              <a:t>arkup </a:t>
            </a:r>
            <a:r>
              <a:rPr b="1" lang="en">
                <a:solidFill>
                  <a:schemeClr val="lt1"/>
                </a:solidFill>
              </a:rPr>
              <a:t>L</a:t>
            </a:r>
            <a:r>
              <a:rPr lang="en">
                <a:solidFill>
                  <a:schemeClr val="lt1"/>
                </a:solidFill>
              </a:rPr>
              <a:t>anguage.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The HTML allow us to define structure of a document. 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b="1" lang="en">
                <a:solidFill>
                  <a:schemeClr val="lt1"/>
                </a:solidFill>
              </a:rPr>
              <a:t>NOT </a:t>
            </a:r>
            <a:r>
              <a:rPr lang="en">
                <a:solidFill>
                  <a:schemeClr val="lt1"/>
                </a:solidFill>
              </a:rPr>
              <a:t>programming language, it’s a markup language.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It is a series of nested tags (it is a subset of </a:t>
            </a:r>
            <a:r>
              <a:rPr lang="en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XML</a:t>
            </a:r>
            <a:r>
              <a:rPr lang="en">
                <a:solidFill>
                  <a:schemeClr val="lt1"/>
                </a:solidFill>
              </a:rPr>
              <a:t>) that contain all the website information like texts, images and videos.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&lt;title&gt;This is a title&lt;/title&gt;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The HTML defines the page structure. A website can have several HTMLs to different pages.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5" name="Google Shape;135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HTML - What is HTML?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HTML - Syntax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solidFill>
            <a:schemeClr val="lt1"/>
          </a:solidFill>
          <a:effectLst>
            <a:outerShdw blurRad="1357313" rotWithShape="0" algn="bl" dir="13740000" dist="847725">
              <a:srgbClr val="000000">
                <a:alpha val="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ADAD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4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2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 id="main"&gt;</a:t>
            </a:r>
            <a:endParaRPr sz="2400">
              <a:solidFill>
                <a:srgbClr val="A4C2F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ADADAD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24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&lt;!-- this is a comment --&gt;</a:t>
            </a:r>
            <a:endParaRPr sz="2400">
              <a:solidFill>
                <a:srgbClr val="B6D7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ADADAD"/>
                </a:solidFill>
                <a:latin typeface="Consolas"/>
                <a:ea typeface="Consolas"/>
                <a:cs typeface="Consolas"/>
                <a:sym typeface="Consolas"/>
              </a:rPr>
              <a:t>     This is text without a tag.</a:t>
            </a:r>
            <a:endParaRPr sz="2400">
              <a:solidFill>
                <a:srgbClr val="ADADA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ADADAD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2400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4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 sz="2400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 class="mini"&gt;</a:t>
            </a:r>
            <a:r>
              <a:rPr lang="en" sz="2400">
                <a:solidFill>
                  <a:srgbClr val="ADADAD"/>
                </a:solidFill>
                <a:latin typeface="Consolas"/>
                <a:ea typeface="Consolas"/>
                <a:cs typeface="Consolas"/>
                <a:sym typeface="Consolas"/>
              </a:rPr>
              <a:t>press me</a:t>
            </a:r>
            <a:r>
              <a:rPr lang="en" sz="2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24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 sz="2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400">
              <a:solidFill>
                <a:srgbClr val="A4C2F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	&lt;</a:t>
            </a:r>
            <a:r>
              <a:rPr lang="en" sz="24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en" sz="2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 src="me.png" </a:t>
            </a:r>
            <a:r>
              <a:rPr lang="en" sz="24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" sz="2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400">
              <a:solidFill>
                <a:srgbClr val="A4C2F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24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2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400">
              <a:solidFill>
                <a:srgbClr val="A4C2F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HTML Attributes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Elements/Tags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Attributes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Values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Comments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Text Tag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Self-closing Tag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90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HTML Tags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Headings - &lt;h1&gt; to &lt;h6&gt;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Paragraphs</a:t>
            </a:r>
            <a:r>
              <a:rPr lang="en">
                <a:solidFill>
                  <a:schemeClr val="lt1"/>
                </a:solidFill>
              </a:rPr>
              <a:t> - &lt;p&gt;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Links - &lt;a&gt;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Images - &lt;img&gt;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Buttons - &lt;button&gt;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Lists, Tables, Audio, Video,....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90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DOM Structure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6525"/>
            <a:ext cx="8763000" cy="35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220125" y="122425"/>
            <a:ext cx="6430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165" name="Google Shape;165;p2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CSS stands for </a:t>
            </a:r>
            <a:r>
              <a:rPr b="1" lang="en">
                <a:solidFill>
                  <a:schemeClr val="lt1"/>
                </a:solidFill>
              </a:rPr>
              <a:t>C</a:t>
            </a:r>
            <a:r>
              <a:rPr lang="en">
                <a:solidFill>
                  <a:schemeClr val="lt1"/>
                </a:solidFill>
              </a:rPr>
              <a:t>ascading </a:t>
            </a:r>
            <a:r>
              <a:rPr b="1" lang="en">
                <a:solidFill>
                  <a:schemeClr val="lt1"/>
                </a:solidFill>
              </a:rPr>
              <a:t>S</a:t>
            </a:r>
            <a:r>
              <a:rPr lang="en">
                <a:solidFill>
                  <a:schemeClr val="lt1"/>
                </a:solidFill>
              </a:rPr>
              <a:t>tyle </a:t>
            </a:r>
            <a:r>
              <a:rPr b="1" lang="en">
                <a:solidFill>
                  <a:schemeClr val="lt1"/>
                </a:solidFill>
              </a:rPr>
              <a:t>S</a:t>
            </a:r>
            <a:r>
              <a:rPr lang="en">
                <a:solidFill>
                  <a:schemeClr val="lt1"/>
                </a:solidFill>
              </a:rPr>
              <a:t>heets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CSS describes how HTML elements are to be displayed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6" name="Google Shape;166;p2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CSS </a:t>
            </a:r>
            <a:r>
              <a:rPr lang="en">
                <a:solidFill>
                  <a:schemeClr val="lt1"/>
                </a:solidFill>
              </a:rPr>
              <a:t>- What is CSS?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49" y="2629850"/>
            <a:ext cx="7335150" cy="24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220125" y="122425"/>
            <a:ext cx="6430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173" name="Google Shape;173;p3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CSS - Types of Stylesheets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58525"/>
            <a:ext cx="8677275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220125" y="122425"/>
            <a:ext cx="6430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180" name="Google Shape;180;p3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CSS - Types of Stylesheets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81" name="Google Shape;1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301" y="1518535"/>
            <a:ext cx="6430200" cy="3472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is Full</a:t>
            </a:r>
            <a:r>
              <a:rPr lang="en">
                <a:solidFill>
                  <a:schemeClr val="lt1"/>
                </a:solidFill>
              </a:rPr>
              <a:t> S</a:t>
            </a:r>
            <a:r>
              <a:rPr lang="en">
                <a:solidFill>
                  <a:schemeClr val="lt1"/>
                </a:solidFill>
              </a:rPr>
              <a:t>tack?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Full stack development is the p</a:t>
            </a:r>
            <a:r>
              <a:rPr lang="en">
                <a:solidFill>
                  <a:schemeClr val="lt1"/>
                </a:solidFill>
              </a:rPr>
              <a:t>rocess of designing, creating, testing, and deploying a complete web application from start to finish.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Involves working with various technologies and tools, including front-end web development, back-end web development, and database development.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Responsible for the entire web application development process.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High demand because they can build a website or application from start to finish and quickly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CSS</a:t>
            </a:r>
            <a:r>
              <a:rPr lang="en">
                <a:solidFill>
                  <a:schemeClr val="lt1"/>
                </a:solidFill>
              </a:rPr>
              <a:t> Selectors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87" name="Google Shape;1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00" y="1414275"/>
            <a:ext cx="7153650" cy="357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Id selector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3" name="Google Shape;193;p3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The id selector uses the id attribute of an HTML element to select a specific element.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The id of an element is unique within a page, so the id selector is used to select one unique element!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To select an element with a specific id, write a hash (#) character, followed by the id of the element.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94" name="Google Shape;1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725" y="3528050"/>
            <a:ext cx="2643550" cy="12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Class</a:t>
            </a:r>
            <a:r>
              <a:rPr lang="en">
                <a:solidFill>
                  <a:schemeClr val="lt1"/>
                </a:solidFill>
              </a:rPr>
              <a:t> selector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0" name="Google Shape;200;p3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The class selector selects HTML elements with a specific class attribute.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To select elements with a specific class, write a period (.) character, followed by the class name.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01" name="Google Shape;2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654" y="3058304"/>
            <a:ext cx="3046750" cy="14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Element</a:t>
            </a:r>
            <a:r>
              <a:rPr lang="en">
                <a:solidFill>
                  <a:schemeClr val="lt1"/>
                </a:solidFill>
              </a:rPr>
              <a:t> selector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7" name="Google Shape;207;p3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The element selector selects all elements with the specified element name.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08" name="Google Shape;2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360" y="2701085"/>
            <a:ext cx="4891100" cy="163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CSS Universal Selector(Start Selector)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4" name="Google Shape;214;p3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The universal selector (*) selects all HTML elements on the page.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15" name="Google Shape;21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850" y="2440210"/>
            <a:ext cx="4473200" cy="19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CSS Pseudo-classes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1" name="Google Shape;221;p3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A pseudo-class is used to define a special state of an element.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For example, it can be used to: 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➢"/>
            </a:pPr>
            <a:r>
              <a:rPr lang="en">
                <a:solidFill>
                  <a:schemeClr val="lt1"/>
                </a:solidFill>
              </a:rPr>
              <a:t>Style an element when a user mouses over it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➢"/>
            </a:pPr>
            <a:r>
              <a:rPr lang="en">
                <a:solidFill>
                  <a:schemeClr val="lt1"/>
                </a:solidFill>
              </a:rPr>
              <a:t>Style visited and unvisited links differently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➢"/>
            </a:pPr>
            <a:r>
              <a:rPr lang="en">
                <a:solidFill>
                  <a:schemeClr val="lt1"/>
                </a:solidFill>
              </a:rPr>
              <a:t>Style an element when it gets focus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22" name="Google Shape;2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975" y="3540025"/>
            <a:ext cx="3054375" cy="125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CSS Pseudo-classes - Example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28" name="Google Shape;22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725" y="1431850"/>
            <a:ext cx="4574775" cy="355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Angular Material - What is Angular Material?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4" name="Google Shape;234;p3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A UI component library for Angular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Provides high-quality UI components that follow Material Design principles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Helps developers create beautiful, responsive, and modern web applications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Ensures consistent look and feel across devices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Why Use Angular Material?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0" name="Google Shape;240;p40"/>
          <p:cNvSpPr txBox="1"/>
          <p:nvPr>
            <p:ph idx="1" type="body"/>
          </p:nvPr>
        </p:nvSpPr>
        <p:spPr>
          <a:xfrm>
            <a:off x="424850" y="1471349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2575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❖"/>
            </a:pPr>
            <a:r>
              <a:rPr b="1" lang="en">
                <a:solidFill>
                  <a:schemeClr val="lt1"/>
                </a:solidFill>
              </a:rPr>
              <a:t>Pre-built Components</a:t>
            </a:r>
            <a:r>
              <a:rPr lang="en">
                <a:solidFill>
                  <a:schemeClr val="lt1"/>
                </a:solidFill>
              </a:rPr>
              <a:t> - Ready-to-use UI components like buttons, cards, forms, navigation, etc</a:t>
            </a:r>
            <a:endParaRPr>
              <a:solidFill>
                <a:schemeClr val="lt1"/>
              </a:solidFill>
            </a:endParaRPr>
          </a:p>
          <a:p>
            <a:pPr indent="-32575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❖"/>
            </a:pPr>
            <a:r>
              <a:rPr b="1" lang="en">
                <a:solidFill>
                  <a:schemeClr val="lt1"/>
                </a:solidFill>
              </a:rPr>
              <a:t>Responsive Layouts</a:t>
            </a:r>
            <a:r>
              <a:rPr lang="en">
                <a:solidFill>
                  <a:schemeClr val="lt1"/>
                </a:solidFill>
              </a:rPr>
              <a:t> - Built-in flexibility for creating mobile-first, responsive designs</a:t>
            </a:r>
            <a:endParaRPr>
              <a:solidFill>
                <a:schemeClr val="lt1"/>
              </a:solidFill>
            </a:endParaRPr>
          </a:p>
          <a:p>
            <a:pPr indent="-32575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❖"/>
            </a:pPr>
            <a:r>
              <a:rPr b="1" lang="en">
                <a:solidFill>
                  <a:schemeClr val="lt1"/>
                </a:solidFill>
              </a:rPr>
              <a:t>Material Design Principles</a:t>
            </a:r>
            <a:r>
              <a:rPr lang="en">
                <a:solidFill>
                  <a:schemeClr val="lt1"/>
                </a:solidFill>
              </a:rPr>
              <a:t> - Ensures modern, consistent UI designs that follow Google’s Material Design guidelines</a:t>
            </a:r>
            <a:endParaRPr>
              <a:solidFill>
                <a:schemeClr val="lt1"/>
              </a:solidFill>
            </a:endParaRPr>
          </a:p>
          <a:p>
            <a:pPr indent="-32575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❖"/>
            </a:pPr>
            <a:r>
              <a:rPr b="1" lang="en">
                <a:solidFill>
                  <a:schemeClr val="lt1"/>
                </a:solidFill>
              </a:rPr>
              <a:t>Accessibility </a:t>
            </a:r>
            <a:r>
              <a:rPr lang="en">
                <a:solidFill>
                  <a:schemeClr val="lt1"/>
                </a:solidFill>
              </a:rPr>
              <a:t>- Components are accessible by default, making apps more inclusive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Key Features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6" name="Google Shape;246;p41"/>
          <p:cNvSpPr txBox="1"/>
          <p:nvPr>
            <p:ph idx="1" type="body"/>
          </p:nvPr>
        </p:nvSpPr>
        <p:spPr>
          <a:xfrm>
            <a:off x="424850" y="1471349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b="1" lang="en">
                <a:solidFill>
                  <a:schemeClr val="lt1"/>
                </a:solidFill>
              </a:rPr>
              <a:t>Component Library</a:t>
            </a:r>
            <a:r>
              <a:rPr lang="en">
                <a:solidFill>
                  <a:schemeClr val="lt1"/>
                </a:solidFill>
              </a:rPr>
              <a:t> - </a:t>
            </a:r>
            <a:r>
              <a:rPr lang="en">
                <a:solidFill>
                  <a:schemeClr val="lt1"/>
                </a:solidFill>
              </a:rPr>
              <a:t>Buttons, Forms, Dialogs, Inputs, Toolbars, Tables, etc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b="1" lang="en">
                <a:solidFill>
                  <a:schemeClr val="lt1"/>
                </a:solidFill>
              </a:rPr>
              <a:t>Theming</a:t>
            </a:r>
            <a:r>
              <a:rPr b="1" lang="en">
                <a:solidFill>
                  <a:schemeClr val="lt1"/>
                </a:solidFill>
              </a:rPr>
              <a:t> </a:t>
            </a:r>
            <a:r>
              <a:rPr lang="en">
                <a:solidFill>
                  <a:schemeClr val="lt1"/>
                </a:solidFill>
              </a:rPr>
              <a:t>- </a:t>
            </a:r>
            <a:r>
              <a:rPr lang="en">
                <a:solidFill>
                  <a:schemeClr val="lt1"/>
                </a:solidFill>
              </a:rPr>
              <a:t>Customizable color schemes, typography, and styles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b="1" lang="en">
                <a:solidFill>
                  <a:schemeClr val="lt1"/>
                </a:solidFill>
              </a:rPr>
              <a:t>Responsive Layout</a:t>
            </a:r>
            <a:r>
              <a:rPr lang="en">
                <a:solidFill>
                  <a:schemeClr val="lt1"/>
                </a:solidFill>
              </a:rPr>
              <a:t> - </a:t>
            </a:r>
            <a:r>
              <a:rPr lang="en">
                <a:solidFill>
                  <a:schemeClr val="lt1"/>
                </a:solidFill>
              </a:rPr>
              <a:t>Grid system and Flex Layout integration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b="1" lang="en">
                <a:solidFill>
                  <a:schemeClr val="lt1"/>
                </a:solidFill>
              </a:rPr>
              <a:t>Animations </a:t>
            </a:r>
            <a:r>
              <a:rPr lang="en">
                <a:solidFill>
                  <a:schemeClr val="lt1"/>
                </a:solidFill>
              </a:rPr>
              <a:t>- </a:t>
            </a:r>
            <a:r>
              <a:rPr lang="en">
                <a:solidFill>
                  <a:schemeClr val="lt1"/>
                </a:solidFill>
              </a:rPr>
              <a:t>Built-in animations for smooth user experience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How Web Application Works?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6525"/>
            <a:ext cx="8407212" cy="36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Getting Started with Angular Material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2" name="Google Shape;252;p42"/>
          <p:cNvSpPr txBox="1"/>
          <p:nvPr/>
        </p:nvSpPr>
        <p:spPr>
          <a:xfrm>
            <a:off x="1281250" y="2371650"/>
            <a:ext cx="6021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u="sng">
                <a:solidFill>
                  <a:schemeClr val="hlink"/>
                </a:solidFill>
                <a:hlinkClick r:id="rId3"/>
              </a:rPr>
              <a:t>https://material.angular.io/guide/getting-started</a:t>
            </a:r>
            <a:endParaRPr sz="21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is JavaScript?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8" name="Google Shape;258;p4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JavaScript, often abbreviated JS, is a programming language that is one of the core technologies of the World Wide Web.</a:t>
            </a:r>
            <a:endParaRPr>
              <a:solidFill>
                <a:schemeClr val="lt1"/>
              </a:solidFill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Creating sliders, alerts, click interactions, pop ups, etc on the websites</a:t>
            </a:r>
            <a:endParaRPr>
              <a:solidFill>
                <a:schemeClr val="lt1"/>
              </a:solidFill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Server side script non-browser environments  Node.js</a:t>
            </a:r>
            <a:endParaRPr>
              <a:solidFill>
                <a:schemeClr val="lt1"/>
              </a:solidFill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Electron for writing desktop applications</a:t>
            </a:r>
            <a:endParaRPr>
              <a:solidFill>
                <a:schemeClr val="lt1"/>
              </a:solidFill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React Native for mobile applications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Javascript ES6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4" name="Google Shape;264;p44"/>
          <p:cNvSpPr txBox="1"/>
          <p:nvPr>
            <p:ph idx="1" type="body"/>
          </p:nvPr>
        </p:nvSpPr>
        <p:spPr>
          <a:xfrm>
            <a:off x="387900" y="1489824"/>
            <a:ext cx="8368200" cy="11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ECMAScript 2015 was the second major revision to JavaScript</a:t>
            </a:r>
            <a:endParaRPr>
              <a:solidFill>
                <a:schemeClr val="lt1"/>
              </a:solidFill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ECMAScript 2015 is also known as ES6 and ECMAScript 6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65" name="Google Shape;26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50" y="3855925"/>
            <a:ext cx="9121951" cy="124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4"/>
          <p:cNvSpPr txBox="1"/>
          <p:nvPr/>
        </p:nvSpPr>
        <p:spPr>
          <a:xfrm>
            <a:off x="115750" y="3196425"/>
            <a:ext cx="3363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Roboto"/>
                <a:ea typeface="Roboto"/>
                <a:cs typeface="Roboto"/>
                <a:sym typeface="Roboto"/>
              </a:rPr>
              <a:t>Supported browsers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Let and Const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72" name="Google Shape;27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650" y="1447000"/>
            <a:ext cx="6469374" cy="362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Arrow Function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8" name="Google Shape;278;p46"/>
          <p:cNvSpPr txBox="1"/>
          <p:nvPr/>
        </p:nvSpPr>
        <p:spPr>
          <a:xfrm>
            <a:off x="484550" y="1371325"/>
            <a:ext cx="5631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❖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Introduced in ES6.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❖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 write shorter function syntax.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9" name="Google Shape;2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325" y="3317175"/>
            <a:ext cx="2667000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7100" y="3203450"/>
            <a:ext cx="2590800" cy="9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Arrow Function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6" name="Google Shape;286;p47"/>
          <p:cNvSpPr txBox="1"/>
          <p:nvPr/>
        </p:nvSpPr>
        <p:spPr>
          <a:xfrm>
            <a:off x="484550" y="1371325"/>
            <a:ext cx="5631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❖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Function has only one statement, and the statement returns a value. 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❖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Remove the brackets and the return keyword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7" name="Google Shape;28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25" y="3342050"/>
            <a:ext cx="3124200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332525"/>
            <a:ext cx="33718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4500" y="4315425"/>
            <a:ext cx="3320975" cy="417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Template Literals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5" name="Google Shape;295;p48"/>
          <p:cNvSpPr txBox="1"/>
          <p:nvPr/>
        </p:nvSpPr>
        <p:spPr>
          <a:xfrm>
            <a:off x="484550" y="1371325"/>
            <a:ext cx="7198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❖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Template Literals use back-ticks (``) rather than the quotes ("") to define a string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❖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 need to use the plus (+) operator to concatenate strings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6" name="Google Shape;2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150" y="3268800"/>
            <a:ext cx="5162550" cy="12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Multi-line Strings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2" name="Google Shape;302;p49"/>
          <p:cNvSpPr txBox="1"/>
          <p:nvPr/>
        </p:nvSpPr>
        <p:spPr>
          <a:xfrm>
            <a:off x="484550" y="1371325"/>
            <a:ext cx="719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Create multi-line strings by using back-ticks(`)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3" name="Google Shape;30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850" y="2450475"/>
            <a:ext cx="5305425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Default Parameters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9" name="Google Shape;309;p50"/>
          <p:cNvSpPr txBox="1"/>
          <p:nvPr/>
        </p:nvSpPr>
        <p:spPr>
          <a:xfrm>
            <a:off x="484550" y="1371325"/>
            <a:ext cx="719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Users can provide the default values right in the signature of the functions. But, in ES5, OR operator had to be used.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0" name="Google Shape;31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897" y="2110225"/>
            <a:ext cx="5162402" cy="272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Array and object destructing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6" name="Google Shape;316;p51"/>
          <p:cNvSpPr txBox="1"/>
          <p:nvPr/>
        </p:nvSpPr>
        <p:spPr>
          <a:xfrm>
            <a:off x="484550" y="1371325"/>
            <a:ext cx="719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Destruction makes the assignment of the values of an array or object to the new variable easier.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7" name="Google Shape;31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350" y="2110225"/>
            <a:ext cx="3804795" cy="278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4005" y="2110225"/>
            <a:ext cx="3804794" cy="2735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Traditional Web Development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662550" y="1635000"/>
            <a:ext cx="1237500" cy="332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550" y="1532450"/>
            <a:ext cx="6553200" cy="32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Classes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4" name="Google Shape;324;p52"/>
          <p:cNvSpPr txBox="1"/>
          <p:nvPr/>
        </p:nvSpPr>
        <p:spPr>
          <a:xfrm>
            <a:off x="484550" y="1371325"/>
            <a:ext cx="811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Classes are introduced in ES6 which looks similar to classes in other object-oriented languages, such as C++, Java, PHP, etc.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5" name="Google Shape;32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350" y="2110225"/>
            <a:ext cx="3804795" cy="278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4005" y="2110225"/>
            <a:ext cx="3804794" cy="2735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Modules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2" name="Google Shape;332;p53"/>
          <p:cNvSpPr txBox="1"/>
          <p:nvPr/>
        </p:nvSpPr>
        <p:spPr>
          <a:xfrm>
            <a:off x="484550" y="1371325"/>
            <a:ext cx="81141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❖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Each module is represented by a separate ".js" file. 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❖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 can use the "import" or "export" statement in a module to import or export variables, functions, classes or any other component from/to different files and modules.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3" name="Google Shape;33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5500" y="2745650"/>
            <a:ext cx="3009464" cy="221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Modules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39" name="Google Shape;33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7375" y="875350"/>
            <a:ext cx="4940275" cy="419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is Angular?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5" name="Google Shape;345;p5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Angular is an open-source front-end web application framework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A</a:t>
            </a:r>
            <a:r>
              <a:rPr lang="en">
                <a:solidFill>
                  <a:schemeClr val="lt1"/>
                </a:solidFill>
              </a:rPr>
              <a:t>llows developers to create dynamic web applications that are more interactive and responsive.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Developed by Google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It is a </a:t>
            </a:r>
            <a:r>
              <a:rPr lang="en">
                <a:solidFill>
                  <a:schemeClr val="lt1"/>
                </a:solidFill>
              </a:rPr>
              <a:t>framework</a:t>
            </a:r>
            <a:r>
              <a:rPr lang="en">
                <a:solidFill>
                  <a:schemeClr val="lt1"/>
                </a:solidFill>
              </a:rPr>
              <a:t> not a library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Who uses Angular?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51" name="Google Shape;35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72725"/>
            <a:ext cx="8839202" cy="3367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Angular History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7" name="Google Shape;357;p5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Miško Hevery and Adam Abrons created AngularJS in 2009.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Created AngularJS as a side project to make it easier to develop web applications for internal projects</a:t>
            </a:r>
            <a:r>
              <a:rPr lang="en">
                <a:solidFill>
                  <a:schemeClr val="lt1"/>
                </a:solidFill>
              </a:rPr>
              <a:t>. 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The original purpose was to provide software for an online JSON storage service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Google later took over the project and built a team to maintain it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Angular History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3" name="Google Shape;363;p58"/>
          <p:cNvSpPr txBox="1"/>
          <p:nvPr>
            <p:ph idx="1" type="body"/>
          </p:nvPr>
        </p:nvSpPr>
        <p:spPr>
          <a:xfrm>
            <a:off x="387900" y="4115351"/>
            <a:ext cx="8368200" cy="9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Angular, introduced in 2016, is a complete rewrite using TypeScript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Latest Angular version </a:t>
            </a:r>
            <a:r>
              <a:rPr b="1" lang="en">
                <a:solidFill>
                  <a:schemeClr val="lt1"/>
                </a:solidFill>
              </a:rPr>
              <a:t>19</a:t>
            </a:r>
            <a:r>
              <a:rPr lang="en">
                <a:solidFill>
                  <a:schemeClr val="lt1"/>
                </a:solidFill>
              </a:rPr>
              <a:t>, which was released in November 2024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64" name="Google Shape;36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8925"/>
            <a:ext cx="8839199" cy="2439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9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Started with Angular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Setting Up the Development Environment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5" name="Google Shape;375;p6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Install Node.js and npm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Install Angular CLI (Command Line Interface)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Create your first Angular project using Angular CLI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Running the Angular application for the first time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Angular Fundamentals - Application Structure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81" name="Google Shape;38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1524425"/>
            <a:ext cx="5715000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Full Stack</a:t>
            </a:r>
            <a:r>
              <a:rPr lang="en">
                <a:solidFill>
                  <a:schemeClr val="lt1"/>
                </a:solidFill>
              </a:rPr>
              <a:t> Development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662550" y="1635000"/>
            <a:ext cx="1237500" cy="332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0575" y="1324825"/>
            <a:ext cx="5873605" cy="369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Angular Fundamentals - Component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7" name="Google Shape;387;p6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Components are self-contained reusable building blocks of web application. 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Angular components are basically just idempotent functions (same input produces same output).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They describe your UI at any point in time, just like a server-rendered app.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Angular Component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93" name="Google Shape;39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296525"/>
            <a:ext cx="7478175" cy="36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Angular</a:t>
            </a:r>
            <a:r>
              <a:rPr lang="en">
                <a:solidFill>
                  <a:schemeClr val="lt1"/>
                </a:solidFill>
              </a:rPr>
              <a:t> Fundamentals - 2 Way Binding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99" name="Google Shape;39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875" y="1330225"/>
            <a:ext cx="5373750" cy="366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Angular Events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5" name="Google Shape;405;p6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Just like HTML DOM events, Angular can perform actions based on user events.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Using parentheses () to bind events to component methods.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Basic syntax of event binding: (click), (change), (input), etc.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Event binding for common input events (e.g., keyup, keydown, input).</a:t>
            </a:r>
            <a:endParaRPr b="1" u="sng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Angular Routing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1" name="Google Shape;411;p6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Introduction to Angular Router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Setting up routes for different views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Navigation between views using routerLink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Nested</a:t>
            </a:r>
            <a:r>
              <a:rPr lang="en">
                <a:solidFill>
                  <a:schemeClr val="lt1"/>
                </a:solidFill>
              </a:rPr>
              <a:t> Routes</a:t>
            </a:r>
            <a:endParaRPr>
              <a:solidFill>
                <a:schemeClr val="lt1"/>
              </a:solidFill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Lazy</a:t>
            </a:r>
            <a:r>
              <a:rPr lang="en">
                <a:solidFill>
                  <a:schemeClr val="lt1"/>
                </a:solidFill>
              </a:rPr>
              <a:t> Loading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Angular Directives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7" name="Google Shape;417;p6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">
                <a:solidFill>
                  <a:schemeClr val="lt1"/>
                </a:solidFill>
              </a:rPr>
              <a:t>Directives are special markers in the DOM (HTML) that allow you to attach behavior to elements, attributes, and classes.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">
                <a:solidFill>
                  <a:schemeClr val="lt1"/>
                </a:solidFill>
              </a:rPr>
              <a:t>Directives enhance the HTML templates and give them more power by adding dynamic behavior.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">
                <a:solidFill>
                  <a:schemeClr val="lt1"/>
                </a:solidFill>
              </a:rPr>
              <a:t>Separation of concerns: Directives focus on building reusable behaviors</a:t>
            </a:r>
            <a:endParaRPr>
              <a:solidFill>
                <a:schemeClr val="lt1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❖"/>
            </a:pPr>
            <a:r>
              <a:rPr lang="en">
                <a:solidFill>
                  <a:schemeClr val="lt1"/>
                </a:solidFill>
              </a:rPr>
              <a:t>Types of Angular Directives</a:t>
            </a:r>
            <a:endParaRPr>
              <a:solidFill>
                <a:schemeClr val="lt1"/>
              </a:solidFill>
            </a:endParaRPr>
          </a:p>
          <a:p>
            <a:pPr indent="-317500" lvl="1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➢"/>
            </a:pPr>
            <a:r>
              <a:rPr lang="en">
                <a:solidFill>
                  <a:schemeClr val="lt1"/>
                </a:solidFill>
              </a:rPr>
              <a:t>Structural</a:t>
            </a:r>
            <a:endParaRPr>
              <a:solidFill>
                <a:schemeClr val="lt1"/>
              </a:solidFill>
            </a:endParaRPr>
          </a:p>
          <a:p>
            <a:pPr indent="-317500" lvl="1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➢"/>
            </a:pPr>
            <a:r>
              <a:rPr lang="en">
                <a:solidFill>
                  <a:schemeClr val="lt1"/>
                </a:solidFill>
              </a:rPr>
              <a:t>Attribute</a:t>
            </a:r>
            <a:endParaRPr>
              <a:solidFill>
                <a:schemeClr val="lt1"/>
              </a:solidFill>
            </a:endParaRPr>
          </a:p>
          <a:p>
            <a:pPr indent="45720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400" u="sng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Working with Angular Forms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3" name="Google Shape;423;p6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Template-driven forms vs. Reactive forms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Validating form input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Submitting form data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Nested Forms</a:t>
            </a:r>
            <a:endParaRPr>
              <a:solidFill>
                <a:schemeClr val="lt1"/>
              </a:solidFill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Dynamic Forms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Services and Dependency Injection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9" name="Google Shape;429;p6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What is a service in Angular?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Creating and using services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Injecting services into components using Angular's DI system</a:t>
            </a:r>
            <a:endParaRPr>
              <a:solidFill>
                <a:schemeClr val="lt1"/>
              </a:solidFill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Built-in services</a:t>
            </a:r>
            <a:endParaRPr>
              <a:solidFill>
                <a:schemeClr val="lt1"/>
              </a:solidFill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Examples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Handling HTTP Requests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5" name="Google Shape;435;p7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What is HTTP Request?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Making API requests with the HttpClient module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Fetching data from a REST API</a:t>
            </a:r>
            <a:endParaRPr>
              <a:solidFill>
                <a:schemeClr val="lt1"/>
              </a:solidFill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Handling Responses</a:t>
            </a:r>
            <a:endParaRPr>
              <a:solidFill>
                <a:schemeClr val="lt1"/>
              </a:solidFill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Handling Errors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Testing Your Angular Application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1" name="Google Shape;441;p7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What is Unit Testing?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Introduction to unit testing in Angular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Using Jasmine and Karma to run tests</a:t>
            </a:r>
            <a:endParaRPr>
              <a:solidFill>
                <a:schemeClr val="lt1"/>
              </a:solidFill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Testing components and services</a:t>
            </a:r>
            <a:endParaRPr>
              <a:solidFill>
                <a:schemeClr val="lt1"/>
              </a:solidFill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Coverage Report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Frontend Technologies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HTML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CSS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Javascript Libraries such as jQuery, React, ZeptoJS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Frameworks like Angular, Vue, Backbone, Ember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Bootstrap, Tailwind, Material, PrimeNG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CRUD Operations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7" name="Google Shape;447;p7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b="1" lang="en">
                <a:solidFill>
                  <a:schemeClr val="lt1"/>
                </a:solidFill>
              </a:rPr>
              <a:t>C</a:t>
            </a:r>
            <a:r>
              <a:rPr lang="en">
                <a:solidFill>
                  <a:schemeClr val="lt1"/>
                </a:solidFill>
              </a:rPr>
              <a:t>reate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b="1" lang="en">
                <a:solidFill>
                  <a:schemeClr val="lt1"/>
                </a:solidFill>
              </a:rPr>
              <a:t>R</a:t>
            </a:r>
            <a:r>
              <a:rPr lang="en">
                <a:solidFill>
                  <a:schemeClr val="lt1"/>
                </a:solidFill>
              </a:rPr>
              <a:t>ead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b="1" lang="en">
                <a:solidFill>
                  <a:schemeClr val="lt1"/>
                </a:solidFill>
              </a:rPr>
              <a:t>U</a:t>
            </a:r>
            <a:r>
              <a:rPr lang="en">
                <a:solidFill>
                  <a:schemeClr val="lt1"/>
                </a:solidFill>
              </a:rPr>
              <a:t>pdate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b="1" lang="en">
                <a:solidFill>
                  <a:schemeClr val="lt1"/>
                </a:solidFill>
              </a:rPr>
              <a:t>D</a:t>
            </a:r>
            <a:r>
              <a:rPr lang="en">
                <a:solidFill>
                  <a:schemeClr val="lt1"/>
                </a:solidFill>
              </a:rPr>
              <a:t>elete</a:t>
            </a:r>
            <a:endParaRPr b="1" u="sng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453" name="Google Shape;453;p73"/>
          <p:cNvSpPr txBox="1"/>
          <p:nvPr>
            <p:ph idx="1" type="subTitle"/>
          </p:nvPr>
        </p:nvSpPr>
        <p:spPr>
          <a:xfrm>
            <a:off x="1626827" y="35850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is a database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9" name="Google Shape;459;p7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A database is a structured, organized set of data.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Common examples of databases: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➢"/>
            </a:pPr>
            <a:r>
              <a:rPr lang="en">
                <a:solidFill>
                  <a:schemeClr val="lt1"/>
                </a:solidFill>
              </a:rPr>
              <a:t>Telephone book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➢"/>
            </a:pPr>
            <a:r>
              <a:rPr lang="en">
                <a:solidFill>
                  <a:schemeClr val="lt1"/>
                </a:solidFill>
              </a:rPr>
              <a:t>Student records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Database </a:t>
            </a:r>
            <a:r>
              <a:rPr lang="en">
                <a:solidFill>
                  <a:schemeClr val="lt1"/>
                </a:solidFill>
              </a:rPr>
              <a:t>management</a:t>
            </a:r>
            <a:r>
              <a:rPr lang="en">
                <a:solidFill>
                  <a:schemeClr val="lt1"/>
                </a:solidFill>
              </a:rPr>
              <a:t> systems are computer software applications that interact with user, other apps, and the db itself to capture and analyze data.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Well-known DBMSs include MYSQL, PostgreSQL, Oracle and IBM DB2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MongoDB - What is MongoDB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65" name="Google Shape;465;p7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Scalable High-Performance Open-Source, </a:t>
            </a:r>
            <a:r>
              <a:rPr lang="en">
                <a:solidFill>
                  <a:schemeClr val="accent2"/>
                </a:solidFill>
              </a:rPr>
              <a:t>Document-oriented</a:t>
            </a:r>
            <a:r>
              <a:rPr lang="en">
                <a:solidFill>
                  <a:schemeClr val="lt1"/>
                </a:solidFill>
              </a:rPr>
              <a:t> database.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Built for </a:t>
            </a:r>
            <a:r>
              <a:rPr lang="en">
                <a:solidFill>
                  <a:schemeClr val="accent2"/>
                </a:solidFill>
              </a:rPr>
              <a:t>Speed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Rich document based queries for </a:t>
            </a:r>
            <a:r>
              <a:rPr lang="en">
                <a:solidFill>
                  <a:schemeClr val="accent2"/>
                </a:solidFill>
              </a:rPr>
              <a:t>Easy readability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Full index support for </a:t>
            </a:r>
            <a:r>
              <a:rPr lang="en">
                <a:solidFill>
                  <a:schemeClr val="accent2"/>
                </a:solidFill>
              </a:rPr>
              <a:t>High Performance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Replication and Failover for </a:t>
            </a:r>
            <a:r>
              <a:rPr lang="en">
                <a:solidFill>
                  <a:schemeClr val="accent2"/>
                </a:solidFill>
              </a:rPr>
              <a:t>High Availability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Map/Reduce for </a:t>
            </a:r>
            <a:r>
              <a:rPr lang="en">
                <a:solidFill>
                  <a:schemeClr val="accent2"/>
                </a:solidFill>
              </a:rPr>
              <a:t>Aggregation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Why to use </a:t>
            </a:r>
            <a:r>
              <a:rPr lang="en">
                <a:solidFill>
                  <a:schemeClr val="lt1"/>
                </a:solidFill>
              </a:rPr>
              <a:t>MongoDB?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1" name="Google Shape;471;p7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SQL was invented in the 70’s to store data.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MongoDB stores documents or objects.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Nowadays everyone works with objects(Python/Node/Java…)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We need db to store objects, why not store them directly?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Embedded docs &amp; arrays reduce needs for joins.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is MongoDB great for?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7" name="Google Shape;477;p7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RDBMS replacement for web applications.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Semi-structured content management systems.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Real-time analytics and High-speed logging.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Caching and High scalability.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➢"/>
            </a:pPr>
            <a:r>
              <a:rPr lang="en">
                <a:solidFill>
                  <a:schemeClr val="lt1"/>
                </a:solidFill>
              </a:rPr>
              <a:t>Web 2.0, Media, SAAS, Gaming, Healthcare, Telecom, Government,....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Not</a:t>
            </a:r>
            <a:r>
              <a:rPr lang="en">
                <a:solidFill>
                  <a:schemeClr val="lt1"/>
                </a:solidFill>
              </a:rPr>
              <a:t> great for?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83" name="Google Shape;483;p7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Highly transactional applications.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MongoDB requires more storage than other well-known databases.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It doesn't automatically clean up its disk space, so it must be done manually.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It isn't easy to join two documents in MongoDB.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Their document is restricted in size to 16 MB.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Document nesting at a depth of more than 100 layers is not allowed.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Who is using MongoDB?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89" name="Google Shape;48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372725"/>
            <a:ext cx="7310912" cy="36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Database = Database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95" name="Google Shape;495;p8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Made up of multiple collections.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Created on-the-fly when referenced for the first time.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Collection = Table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01" name="Google Shape;501;p8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Schema-less, and contains documents.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Indexable by one or more keys.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Created on-the-fly when referenced for the first time.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Capped Collections: Fixed size, older records get dropped after reaching the limit.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Back</a:t>
            </a:r>
            <a:r>
              <a:rPr lang="en">
                <a:solidFill>
                  <a:schemeClr val="lt1"/>
                </a:solidFill>
              </a:rPr>
              <a:t>end Technologies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Java(Spring)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PHP(Laravel)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NodeJs(Express)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Python(Django, Flask, Pylons)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Ruby(Ruby on Rails)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8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Document = Record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07" name="Google Shape;507;p8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Stored in a collection.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Can have _id key - works like primary keys in mySQL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Supported relationships.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Document storage in BSON(Binary form of JSON) format.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8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Database - How it look likes?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13" name="Google Shape;51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725" y="1597525"/>
            <a:ext cx="3918150" cy="331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4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</a:t>
            </a:r>
            <a:endParaRPr/>
          </a:p>
        </p:txBody>
      </p:sp>
      <p:sp>
        <p:nvSpPr>
          <p:cNvPr id="519" name="Google Shape;519;p84"/>
          <p:cNvSpPr txBox="1"/>
          <p:nvPr>
            <p:ph idx="1" type="subTitle"/>
          </p:nvPr>
        </p:nvSpPr>
        <p:spPr>
          <a:xfrm>
            <a:off x="1626827" y="35850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NodeJs &amp; Express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8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is NodeJS?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25" name="Google Shape;525;p8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In simple words it is “Server side Javascript”.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V8 is open-source Javascript engine developed by Google. Its written using C++ and used in chrome browser.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Node.js runs on V8.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Its open-source runs on Linux, Windows and other OS as well.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High performance network applications framework, well optimized for concurrent environments.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is NodeJS?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1" name="Google Shape;531;p8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It’s a command line tool.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Its written in 40% Js and 60% C++.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It uses an event-driven, non-blocking I/O model, which makes it </a:t>
            </a:r>
            <a:r>
              <a:rPr lang="en">
                <a:solidFill>
                  <a:schemeClr val="lt1"/>
                </a:solidFill>
              </a:rPr>
              <a:t>lightweight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It makes use of event-loops via Javascript’s callback functionality to implement non blocking I/O.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Programs in node.js are </a:t>
            </a:r>
            <a:r>
              <a:rPr lang="en">
                <a:solidFill>
                  <a:schemeClr val="lt1"/>
                </a:solidFill>
              </a:rPr>
              <a:t>written in Javascript but not the same. There will be no DOM implementation provided in Node.js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Everything in node.js runs in a single-thread.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8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NodeJS - Event Loops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37" name="Google Shape;53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000" y="1480704"/>
            <a:ext cx="8368199" cy="3272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8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NodeJS - Non-blocking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43" name="Google Shape;54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00" y="1428905"/>
            <a:ext cx="6051000" cy="3401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8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Blocking &amp;</a:t>
            </a:r>
            <a:r>
              <a:rPr lang="en">
                <a:solidFill>
                  <a:schemeClr val="lt1"/>
                </a:solidFill>
              </a:rPr>
              <a:t> Non-blocking Difference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49" name="Google Shape;549;p89"/>
          <p:cNvPicPr preferRelativeResize="0"/>
          <p:nvPr/>
        </p:nvPicPr>
        <p:blipFill rotWithShape="1">
          <a:blip r:embed="rId3">
            <a:alphaModFix/>
          </a:blip>
          <a:srcRect b="6759" l="0" r="0" t="11999"/>
          <a:stretch/>
        </p:blipFill>
        <p:spPr>
          <a:xfrm>
            <a:off x="540300" y="1570375"/>
            <a:ext cx="7274701" cy="33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9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can you do with NodeJS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5" name="Google Shape;555;p9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You can create HTTP Server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Can create TCP Server in just 4 lines of code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You can create DNS Server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You can create Static File Server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You can create Web Chat Application in browser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Can also be used to create online games, collaboration tools or sends updates to the user in real-time.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9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NodeJS Ecosystem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61" name="Google Shape;561;p9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NodeJS heavily relies on </a:t>
            </a:r>
            <a:r>
              <a:rPr b="1" lang="en">
                <a:solidFill>
                  <a:schemeClr val="accent2"/>
                </a:solidFill>
              </a:rPr>
              <a:t>modules</a:t>
            </a:r>
            <a:endParaRPr b="1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Creating a module is very easy, just put your js code in a separate file and include it in your code using import.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Libraries in NodeJs are called as packages and they can be installed using “npm install </a:t>
            </a:r>
            <a:r>
              <a:rPr i="1" lang="en" sz="1600" u="sng">
                <a:solidFill>
                  <a:schemeClr val="lt1"/>
                </a:solidFill>
              </a:rPr>
              <a:t>packagename</a:t>
            </a:r>
            <a:r>
              <a:rPr lang="en">
                <a:solidFill>
                  <a:schemeClr val="lt1"/>
                </a:solidFill>
              </a:rPr>
              <a:t>”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NPM(Node Package Manager) comes bundled with node.js installation.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Databases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Mysql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PostgreSQL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MongoDB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CouchDB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Oracle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9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NodeJS Benchmarks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67" name="Google Shape;56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00" y="1428994"/>
            <a:ext cx="6332626" cy="3562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9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Who is using </a:t>
            </a:r>
            <a:r>
              <a:rPr lang="en">
                <a:solidFill>
                  <a:schemeClr val="lt1"/>
                </a:solidFill>
              </a:rPr>
              <a:t>NodeJS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73" name="Google Shape;57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525125"/>
            <a:ext cx="5836850" cy="30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9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Disadvantages of NodeJS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79" name="Google Shape;579;p9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When doing heavy and CPU intensive calc - event-loops are CPU hungry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NPM Dependency Nightmare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It has tons of nested callbacks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It has an unstable API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It has high demand but few experienced developers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is Express Js?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85" name="Google Shape;585;p9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Minimalist web application framework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Runs on NodeJS.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It is used to build a single page, multipage, and hybrid web application.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It's a layer built on the top of the Node js that helps manage servers and routes.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Express - REST API Overview</a:t>
            </a:r>
            <a:endParaRPr>
              <a:solidFill>
                <a:schemeClr val="lt1"/>
              </a:solidFill>
            </a:endParaRPr>
          </a:p>
        </p:txBody>
      </p:sp>
      <p:graphicFrame>
        <p:nvGraphicFramePr>
          <p:cNvPr id="591" name="Google Shape;591;p96"/>
          <p:cNvGraphicFramePr/>
          <p:nvPr/>
        </p:nvGraphicFramePr>
        <p:xfrm>
          <a:off x="618837" y="166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{82280248-98D0-4D73-BC66-7ECD07D6869E}</a:tableStyleId>
              </a:tblPr>
              <a:tblGrid>
                <a:gridCol w="2408250"/>
                <a:gridCol w="2408250"/>
                <a:gridCol w="2408250"/>
              </a:tblGrid>
              <a:tr h="39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Method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URLs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Action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/users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Get all users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/users/:id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Get the user by id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/users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Add a new user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PUT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/users/:id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Update the user by id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PATCH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/users/:id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Update the user properties by id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DELETE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/users/:id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Remove the user by id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9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FSE - Roadmap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97" name="Google Shape;597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82325"/>
            <a:ext cx="8839200" cy="1675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98"/>
          <p:cNvSpPr txBox="1"/>
          <p:nvPr>
            <p:ph type="title"/>
          </p:nvPr>
        </p:nvSpPr>
        <p:spPr>
          <a:xfrm>
            <a:off x="490250" y="526350"/>
            <a:ext cx="8067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You!!</a:t>
            </a:r>
            <a:endParaRPr/>
          </a:p>
        </p:txBody>
      </p:sp>
      <p:sp>
        <p:nvSpPr>
          <p:cNvPr id="603" name="Google Shape;603;p98"/>
          <p:cNvSpPr txBox="1"/>
          <p:nvPr>
            <p:ph idx="4294967295" type="body"/>
          </p:nvPr>
        </p:nvSpPr>
        <p:spPr>
          <a:xfrm>
            <a:off x="4448825" y="3692550"/>
            <a:ext cx="4584300" cy="9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9952175204</a:t>
            </a:r>
            <a:endParaRPr sz="1600"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palaniscript</a:t>
            </a:r>
            <a:r>
              <a:rPr lang="en" sz="1600"/>
              <a:t>@gmail.com</a:t>
            </a:r>
            <a:endParaRPr sz="1600"/>
          </a:p>
          <a:p>
            <a:pPr indent="0" lvl="0" marL="0" rtl="0" algn="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https://www.linkedin.com/in/tpalanii/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Servers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Apache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Nginx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